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7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475" r:id="rId14"/>
    <p:sldId id="476" r:id="rId15"/>
    <p:sldId id="466" r:id="rId16"/>
    <p:sldId id="469" r:id="rId17"/>
    <p:sldId id="470" r:id="rId18"/>
    <p:sldId id="492" r:id="rId19"/>
    <p:sldId id="496" r:id="rId20"/>
    <p:sldId id="498" r:id="rId21"/>
    <p:sldId id="499" r:id="rId22"/>
    <p:sldId id="484" r:id="rId23"/>
    <p:sldId id="485" r:id="rId24"/>
    <p:sldId id="493" r:id="rId25"/>
    <p:sldId id="487" r:id="rId26"/>
    <p:sldId id="494" r:id="rId27"/>
    <p:sldId id="489" r:id="rId28"/>
    <p:sldId id="490" r:id="rId29"/>
    <p:sldId id="491" r:id="rId30"/>
    <p:sldId id="377" r:id="rId31"/>
    <p:sldId id="30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475"/>
            <p14:sldId id="476"/>
            <p14:sldId id="466"/>
            <p14:sldId id="469"/>
            <p14:sldId id="470"/>
            <p14:sldId id="492"/>
            <p14:sldId id="496"/>
            <p14:sldId id="498"/>
            <p14:sldId id="499"/>
            <p14:sldId id="484"/>
            <p14:sldId id="485"/>
            <p14:sldId id="493"/>
            <p14:sldId id="487"/>
            <p14:sldId id="494"/>
            <p14:sldId id="489"/>
            <p14:sldId id="490"/>
            <p14:sldId id="491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 autoAdjust="0"/>
    <p:restoredTop sz="91396" autoAdjust="0"/>
  </p:normalViewPr>
  <p:slideViewPr>
    <p:cSldViewPr snapToGrid="0">
      <p:cViewPr varScale="1">
        <p:scale>
          <a:sx n="63" d="100"/>
          <a:sy n="63" d="100"/>
        </p:scale>
        <p:origin x="744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84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r>
              <a:rPr lang="en-US"/>
              <a:t>Code here: https://github.com/tkipf/gcn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matthias.barkowsk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youtube.com/watch?v=wJQQFUcHO5U&amp;feature=emb_rel_en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4.png"/><Relationship Id="rId7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0.png"/><Relationship Id="rId5" Type="http://schemas.openxmlformats.org/officeDocument/2006/relationships/image" Target="../media/image39.png"/><Relationship Id="rId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0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21/22)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478817"/>
            <a:ext cx="5369800" cy="1379183"/>
          </a:xfrm>
        </p:spPr>
        <p:txBody>
          <a:bodyPr>
            <a:normAutofit/>
          </a:bodyPr>
          <a:lstStyle/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3"/>
              </a:rPr>
              <a:t>holger.giese@hpi.uni-potsdam.de)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r>
              <a:rPr lang="en-US" altLang="x-none" sz="1200" dirty="0">
                <a:ea typeface="ＭＳ Ｐゴシック" charset="-128"/>
              </a:rPr>
              <a:t>Christian Medeiros Adriano (</a:t>
            </a:r>
            <a:r>
              <a:rPr lang="en-US" altLang="x-none" sz="12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1200" dirty="0">
                <a:ea typeface="ＭＳ Ｐゴシック" charset="-128"/>
              </a:rPr>
              <a:t>) - </a:t>
            </a:r>
            <a:r>
              <a:rPr lang="en-US" altLang="x-none" sz="1200" b="1" dirty="0">
                <a:ea typeface="ＭＳ Ｐゴシック" charset="-128"/>
              </a:rPr>
              <a:t>“Chris”</a:t>
            </a:r>
            <a:endParaRPr lang="en-US" altLang="x-none" sz="12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 Matthias </a:t>
            </a:r>
            <a:r>
              <a:rPr lang="en-US" altLang="x-none" sz="1200" dirty="0" err="1">
                <a:ea typeface="ＭＳ Ｐゴシック" charset="-128"/>
              </a:rPr>
              <a:t>Barkowski</a:t>
            </a:r>
            <a:r>
              <a:rPr lang="en-US" altLang="x-none" sz="1200" dirty="0">
                <a:ea typeface="ＭＳ Ｐゴシック" charset="-128"/>
              </a:rPr>
              <a:t> (</a:t>
            </a:r>
            <a:r>
              <a:rPr lang="en-US" altLang="x-none" sz="1200" dirty="0">
                <a:ea typeface="ＭＳ Ｐゴシック" charset="-128"/>
                <a:hlinkClick r:id="rId5"/>
              </a:rPr>
              <a:t>matthias.barkowski@hpi.de</a:t>
            </a:r>
            <a:r>
              <a:rPr lang="en-US" altLang="x-none" sz="1200" dirty="0">
                <a:ea typeface="ＭＳ Ｐゴシック" charset="-128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number of nodes in graph, but the number of neurons 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one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</a:t>
            </a:r>
            <a:r>
              <a:rPr lang="en-US" sz="2400">
                <a:effectLst/>
                <a:latin typeface="Calibri" panose="020F0502020204030204" pitchFamily="34" charset="0"/>
              </a:rPr>
              <a:t>a 2-layer GCN, </a:t>
            </a:r>
            <a:r>
              <a:rPr lang="en-US" sz="2400" dirty="0">
                <a:effectLst/>
                <a:latin typeface="Calibri" panose="020F0502020204030204" pitchFamily="34" charset="0"/>
              </a:rPr>
              <a:t>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2-layer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5AB70F-AB29-483C-AC21-891299DCAC30}"/>
              </a:ext>
            </a:extLst>
          </p:cNvPr>
          <p:cNvSpPr txBox="1"/>
          <p:nvPr/>
        </p:nvSpPr>
        <p:spPr bwMode="gray">
          <a:xfrm>
            <a:off x="142246" y="6422119"/>
            <a:ext cx="1131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Zack </a:t>
            </a:r>
            <a:r>
              <a:rPr lang="en-US" sz="1400" dirty="0" err="1"/>
              <a:t>Jost</a:t>
            </a:r>
            <a:r>
              <a:rPr lang="en-US" sz="1400" dirty="0"/>
              <a:t>, Short Lectures -</a:t>
            </a:r>
            <a:r>
              <a:rPr lang="x-none" sz="1400" dirty="0">
                <a:hlinkClick r:id="rId7"/>
              </a:rPr>
              <a:t>Intro to Relational - Graph Convolutional Networks</a:t>
            </a:r>
            <a:endParaRPr lang="x-none" sz="1400" dirty="0"/>
          </a:p>
        </p:txBody>
      </p:sp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 (adds the non-linearity)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Operation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3438377"/>
              </a:xfrm>
            </p:spPr>
            <p:txBody>
              <a:bodyPr/>
              <a:lstStyle/>
              <a:p>
                <a:r>
                  <a:rPr lang="en-US" b="1" dirty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𝑔𝑔𝑟𝑒𝑔𝑎𝑡𝑒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allow to compute the aggregate feature representation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as vector-matrix product. Computationally, this weighted sum is obtained by using the Adjacency matrix to adjust or weight the features of a node by its he connectivity (edges or neighbors).</a:t>
                </a:r>
              </a:p>
              <a:p>
                <a:endParaRPr lang="en-US" dirty="0"/>
              </a:p>
              <a:p>
                <a:r>
                  <a:rPr lang="en-US" dirty="0"/>
                  <a:t>The contribution of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in the feature aggregation depends on value of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column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row of A. Because A is the adjacency matrix, if this value is 1, then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is a neighbor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node.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3438377"/>
              </a:xfrm>
              <a:blipFill>
                <a:blip r:embed="rId3"/>
                <a:stretch>
                  <a:fillRect l="-1275" t="-27128" b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129540" y="4907281"/>
                <a:ext cx="4732020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9540" y="4907281"/>
                <a:ext cx="4732020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6568440" y="4659769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6583680" y="5344654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7292342" y="4907281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>
            <a:off x="6705600" y="4907281"/>
            <a:ext cx="15240" cy="4373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6817827" y="5118546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6537960" y="5636673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7292342" y="5225417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6141720" y="4864158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7115389" y="5526974"/>
            <a:ext cx="349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2C855-89B8-44BF-8B97-6F21D1332CF5}"/>
              </a:ext>
            </a:extLst>
          </p:cNvPr>
          <p:cNvSpPr txBox="1"/>
          <p:nvPr/>
        </p:nvSpPr>
        <p:spPr bwMode="gray">
          <a:xfrm>
            <a:off x="1884997" y="6067668"/>
            <a:ext cx="842200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Hence, the contribution of each neighbor depends only on the connectivity specified in the adjacency matrix </a:t>
            </a:r>
            <a:r>
              <a:rPr lang="en-US" b="1" i="1" dirty="0"/>
              <a:t>A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613410" y="46425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1238359" y="4625643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904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Operation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4872872"/>
              </a:xfrm>
            </p:spPr>
            <p:txBody>
              <a:bodyPr/>
              <a:lstStyle/>
              <a:p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𝑔𝑔𝑟𝑒𝑔𝑎𝑡𝑒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den>
                        </m:f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sz="1800" dirty="0"/>
                  <a:t>Where D is a diagonal matrix called the degree matrix, which has in its diagonal the degree of each node and zero in all other positions outside the diagonal. The inverse of D is still a diagonal matrix. This allow to remove first summation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When we divide the Adjacency matrix A by the degree matrix D, we obtain an average of the connections for each node, for example, if a node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 has two connections, then it will get 0.5 in for each of the edges (or position in the A matrix). Hence, now we are multiplying the features by this averaged connection. </a:t>
                </a:r>
                <a:r>
                  <a:rPr lang="en-US" sz="1800" b="1" dirty="0"/>
                  <a:t>The consequence </a:t>
                </a:r>
                <a:r>
                  <a:rPr lang="en-US" sz="1800" dirty="0"/>
                  <a:t>is that neighbor nodes contribute individually (larger weight) to the aggregated feature of less connected nodes than of higher connect ones.</a:t>
                </a:r>
              </a:p>
              <a:p>
                <a:r>
                  <a:rPr lang="en-US" sz="1800" dirty="0"/>
                  <a:t>If one wants to include the features of the node itself, one can simply add 1 to the diagonal of the adjacency matrix A. Computationally this can be achieved by adding the identity matrix to the adjacency matrix,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4872872"/>
              </a:xfrm>
              <a:blipFill>
                <a:blip r:embed="rId3"/>
                <a:stretch>
                  <a:fillRect l="-1275" t="-10638" r="-1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157718" y="5776739"/>
                <a:ext cx="8427256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7718" y="5776739"/>
                <a:ext cx="8427256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8954884" y="5505510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8922329" y="5992336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9630991" y="5554963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 flipH="1">
            <a:off x="9059489" y="5753022"/>
            <a:ext cx="32555" cy="2393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9156476" y="5766228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8876609" y="6284355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9630991" y="5873099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8480369" y="5511840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9285018" y="6110375"/>
            <a:ext cx="2001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2359276" y="5464397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4176706" y="5434905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528FB-6281-4C47-91A4-DF6DE5FBD79B}"/>
              </a:ext>
            </a:extLst>
          </p:cNvPr>
          <p:cNvSpPr txBox="1"/>
          <p:nvPr/>
        </p:nvSpPr>
        <p:spPr bwMode="gray">
          <a:xfrm>
            <a:off x="967814" y="5457930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-1</a:t>
            </a:r>
            <a:endParaRPr lang="en-US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4074A7-D384-4936-9992-D02C223EFD97}"/>
              </a:ext>
            </a:extLst>
          </p:cNvPr>
          <p:cNvSpPr txBox="1"/>
          <p:nvPr/>
        </p:nvSpPr>
        <p:spPr bwMode="gray">
          <a:xfrm>
            <a:off x="3447135" y="5423571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80891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1655838"/>
              </a:xfrm>
            </p:spPr>
            <p:txBody>
              <a:bodyPr/>
              <a:lstStyle/>
              <a:p>
                <a:endParaRPr lang="en-US" b="1" dirty="0"/>
              </a:p>
              <a:p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𝑔𝑔𝑟𝑒𝑔𝑎𝑡𝑒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sup>
                            </m:sSubSup>
                          </m:den>
                        </m:f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1655838"/>
              </a:xfrm>
              <a:blipFill>
                <a:blip r:embed="rId3"/>
                <a:stretch>
                  <a:fillRect t="-4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80009" y="5101578"/>
                <a:ext cx="8514196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009" y="5101578"/>
                <a:ext cx="8514196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8838045" y="4363888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8853285" y="5048773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9561947" y="4611400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>
            <a:off x="8975205" y="4611400"/>
            <a:ext cx="15240" cy="4373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9087432" y="4822665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8649586" y="5340792"/>
            <a:ext cx="737099" cy="1453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(1,1.75)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9561947" y="4929536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8411325" y="4568277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(3,3)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9386685" y="5212270"/>
            <a:ext cx="200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2C855-89B8-44BF-8B97-6F21D1332CF5}"/>
              </a:ext>
            </a:extLst>
          </p:cNvPr>
          <p:cNvSpPr txBox="1"/>
          <p:nvPr/>
        </p:nvSpPr>
        <p:spPr bwMode="gray">
          <a:xfrm>
            <a:off x="1884997" y="6067668"/>
            <a:ext cx="842200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Hence, the contribution of each neighbor depends only on the connectivity specified in the adjacency matrix </a:t>
            </a:r>
            <a:r>
              <a:rPr lang="en-US" b="1" i="1" dirty="0"/>
              <a:t>A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2173829" y="47521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Ã</a:t>
            </a:r>
            <a:endParaRPr lang="en-US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3907554" y="47521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528FB-6281-4C47-91A4-DF6DE5FBD79B}"/>
              </a:ext>
            </a:extLst>
          </p:cNvPr>
          <p:cNvSpPr txBox="1"/>
          <p:nvPr/>
        </p:nvSpPr>
        <p:spPr bwMode="gray">
          <a:xfrm>
            <a:off x="1041603" y="4752166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-0.5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426D6F-119C-482A-AE85-5F691FEE9DD5}"/>
                  </a:ext>
                </a:extLst>
              </p:cNvPr>
              <p:cNvSpPr txBox="1"/>
              <p:nvPr/>
            </p:nvSpPr>
            <p:spPr bwMode="gray">
              <a:xfrm>
                <a:off x="398721" y="2152287"/>
                <a:ext cx="9908281" cy="2114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This normalizes aggregated features so they remain roughly on the same scale as the input features. Another way to write is like the following: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𝑔𝑔𝑟𝑒𝑔𝑎𝑡𝑒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However, the spectral operation weighs neighbor in the weighted sum higher if they have a low-degree and vice versa. This is useful when low-degree neighbors carry more information than their high-degree counterparts.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426D6F-119C-482A-AE85-5F691FEE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8721" y="2152287"/>
                <a:ext cx="9908281" cy="2114040"/>
              </a:xfrm>
              <a:prstGeom prst="rect">
                <a:avLst/>
              </a:prstGeom>
              <a:blipFill>
                <a:blip r:embed="rId5"/>
                <a:stretch>
                  <a:fillRect l="-492" t="-1441" r="-800" b="-3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89F3F71-4AD7-433B-9E25-D027DB1BCA5A}"/>
              </a:ext>
            </a:extLst>
          </p:cNvPr>
          <p:cNvSpPr txBox="1"/>
          <p:nvPr/>
        </p:nvSpPr>
        <p:spPr bwMode="gray">
          <a:xfrm>
            <a:off x="3075691" y="4752166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-0.5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17409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:r>
                  <a:rPr lang="en-US" i="1" dirty="0" err="1"/>
                  <a:t>i</a:t>
                </a:r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node degree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the degree matrix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the identify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  <a:blipFill>
                <a:blip r:embed="rId2"/>
                <a:stretch>
                  <a:fillRect l="-1275" t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883A-AF77-4722-8027-10DFC5D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–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7F8C-63DC-4758-9C4F-23CAEAB0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sz="1800" dirty="0"/>
              <a:t>https://github.com/christianadriano/blog_code/blob/master/gcn_numpy/message_passing.ipynb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59C3-E9AB-46A6-BA0D-EB8B30B2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70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sz="2000" dirty="0"/>
                  <a:t>, where: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  <a:blipFill>
                <a:blip r:embed="rId2"/>
                <a:stretch>
                  <a:fillRect l="-1593" t="-11299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"Semi-supervised classification with graph convolutional networks." ICRL, 2017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6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latin typeface="+mj-lt"/>
                  </a:rPr>
                  <a:t>However, computing this does not scale</a:t>
                </a:r>
                <a:r>
                  <a:rPr lang="en-US" sz="16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Chebyshev series is related to a Fourier cosine series (period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09" y="5539161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250" y="5584565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8000" y="6009168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63144" y="5072284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21769" y="5963449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1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blipFill>
                <a:blip r:embed="rId8"/>
                <a:stretch>
                  <a:fillRect l="-136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</a:t>
            </a:r>
            <a:r>
              <a:rPr lang="pt-BR" dirty="0" err="1"/>
              <a:t>and</a:t>
            </a:r>
            <a:r>
              <a:rPr lang="pt-BR" dirty="0"/>
              <a:t> Future </a:t>
            </a:r>
            <a:r>
              <a:rPr lang="pt-BR" dirty="0" err="1"/>
              <a:t>Tasks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47977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accent5"/>
                </a:solidFill>
              </a:rPr>
              <a:t>Compute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compare </a:t>
            </a:r>
            <a:r>
              <a:rPr lang="pt-BR" dirty="0" err="1">
                <a:solidFill>
                  <a:schemeClr val="accent5"/>
                </a:solidFill>
              </a:rPr>
              <a:t>graph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(</a:t>
            </a:r>
            <a:r>
              <a:rPr lang="pt-BR" dirty="0" err="1">
                <a:solidFill>
                  <a:schemeClr val="accent5"/>
                </a:solidFill>
              </a:rPr>
              <a:t>Wednesday</a:t>
            </a:r>
            <a:r>
              <a:rPr lang="pt-BR" dirty="0">
                <a:solidFill>
                  <a:schemeClr val="accent5"/>
                </a:solidFill>
              </a:rPr>
              <a:t>, 2.12)</a:t>
            </a:r>
          </a:p>
          <a:p>
            <a:pPr marL="698494" lvl="1" indent="-457200"/>
            <a:r>
              <a:rPr lang="pt-BR" dirty="0" err="1">
                <a:solidFill>
                  <a:schemeClr val="accent5"/>
                </a:solidFill>
              </a:rPr>
              <a:t>Any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networks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your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choice</a:t>
            </a:r>
            <a:endParaRPr lang="pt-BR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dirty="0" err="1">
                <a:solidFill>
                  <a:schemeClr val="accent5"/>
                </a:solidFill>
              </a:rPr>
              <a:t>First</a:t>
            </a:r>
            <a:r>
              <a:rPr lang="pt-BR" dirty="0">
                <a:solidFill>
                  <a:schemeClr val="accent5"/>
                </a:solidFill>
              </a:rPr>
              <a:t> draft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b="1" dirty="0">
                <a:solidFill>
                  <a:schemeClr val="accent5"/>
                </a:solidFill>
              </a:rPr>
              <a:t>abstract</a:t>
            </a:r>
            <a:r>
              <a:rPr lang="pt-BR" dirty="0">
                <a:solidFill>
                  <a:schemeClr val="accent5"/>
                </a:solidFill>
              </a:rPr>
              <a:t>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traditional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(</a:t>
            </a:r>
            <a:r>
              <a:rPr lang="pt-BR" dirty="0" err="1"/>
              <a:t>Wednesday</a:t>
            </a:r>
            <a:r>
              <a:rPr lang="pt-BR" dirty="0"/>
              <a:t>, 9.12)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Learning (</a:t>
            </a:r>
            <a:r>
              <a:rPr lang="pt-BR" dirty="0" err="1"/>
              <a:t>Wednesday</a:t>
            </a:r>
            <a:r>
              <a:rPr lang="pt-BR" dirty="0"/>
              <a:t>, 16.12) 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Design </a:t>
            </a:r>
            <a:r>
              <a:rPr lang="pt-BR" dirty="0" err="1"/>
              <a:t>alternative</a:t>
            </a:r>
            <a:r>
              <a:rPr lang="pt-BR" dirty="0"/>
              <a:t> pipelines for </a:t>
            </a:r>
            <a:r>
              <a:rPr lang="pt-BR" dirty="0" err="1"/>
              <a:t>your</a:t>
            </a:r>
            <a:r>
              <a:rPr lang="pt-BR" dirty="0"/>
              <a:t> GNN (</a:t>
            </a:r>
            <a:r>
              <a:rPr lang="pt-BR" dirty="0" err="1"/>
              <a:t>Wednesday</a:t>
            </a:r>
            <a:r>
              <a:rPr lang="pt-BR" dirty="0"/>
              <a:t>, 06.01)</a:t>
            </a:r>
          </a:p>
          <a:p>
            <a:pPr marL="698494" lvl="1" indent="-457200"/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alternative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for </a:t>
            </a:r>
            <a:r>
              <a:rPr lang="pt-BR" dirty="0" err="1"/>
              <a:t>embedding</a:t>
            </a:r>
            <a:r>
              <a:rPr lang="pt-BR" dirty="0"/>
              <a:t>, </a:t>
            </a:r>
            <a:r>
              <a:rPr lang="pt-BR" dirty="0" err="1"/>
              <a:t>aggregation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enconding</a:t>
            </a:r>
            <a:endParaRPr lang="pt-BR" dirty="0"/>
          </a:p>
          <a:p>
            <a:pPr marL="698494" lvl="1" indent="-457200"/>
            <a:r>
              <a:rPr lang="pt-BR" dirty="0"/>
              <a:t>Test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1739-9824-44B5-9B61-5F0CF0C9ADA9}"/>
              </a:ext>
            </a:extLst>
          </p:cNvPr>
          <p:cNvSpPr txBox="1"/>
          <p:nvPr/>
        </p:nvSpPr>
        <p:spPr bwMode="gray">
          <a:xfrm>
            <a:off x="117282" y="6432535"/>
            <a:ext cx="62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https://eng.uber.com/uber-eats-graph-learning/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01B49-DB1E-4C43-BACF-D56B55BBFCC4}"/>
              </a:ext>
            </a:extLst>
          </p:cNvPr>
          <p:cNvSpPr txBox="1"/>
          <p:nvPr/>
        </p:nvSpPr>
        <p:spPr bwMode="gray">
          <a:xfrm>
            <a:off x="2606040" y="906779"/>
            <a:ext cx="166116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Ingredients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4838A-1035-46F4-999E-6EFCAE97724C}"/>
              </a:ext>
            </a:extLst>
          </p:cNvPr>
          <p:cNvSpPr txBox="1"/>
          <p:nvPr/>
        </p:nvSpPr>
        <p:spPr bwMode="gray">
          <a:xfrm>
            <a:off x="4747260" y="906779"/>
            <a:ext cx="107442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Dishes</a:t>
            </a:r>
            <a:endParaRPr lang="en-US" sz="12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B637CE-AD72-40D5-B1B7-3FB9117B3688}"/>
              </a:ext>
            </a:extLst>
          </p:cNvPr>
          <p:cNvSpPr/>
          <p:nvPr/>
        </p:nvSpPr>
        <p:spPr bwMode="gray">
          <a:xfrm>
            <a:off x="9067800" y="5676900"/>
            <a:ext cx="2646973" cy="809904"/>
          </a:xfrm>
          <a:prstGeom prst="ellipse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22" y="3429000"/>
            <a:ext cx="5121984" cy="30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2072</Words>
  <Application>Microsoft Office PowerPoint</Application>
  <PresentationFormat>Widescreen</PresentationFormat>
  <Paragraphs>271</Paragraphs>
  <Slides>31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Graph Neural Networks (Winter Term 21/22)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Scalability</vt:lpstr>
      <vt:lpstr>Inductive capability</vt:lpstr>
      <vt:lpstr>Number of Layers in a GCN</vt:lpstr>
      <vt:lpstr>Steps</vt:lpstr>
      <vt:lpstr>Relational GCN</vt:lpstr>
      <vt:lpstr>Quick Math background based on Message Passing</vt:lpstr>
      <vt:lpstr>Sum Operation</vt:lpstr>
      <vt:lpstr>Average Operation</vt:lpstr>
      <vt:lpstr>Spectral Operation</vt:lpstr>
      <vt:lpstr>Message Passing with a Transition Matrix</vt:lpstr>
      <vt:lpstr>Message Passing – Scale by Target Node [Kipf &amp; Welling 2017] </vt:lpstr>
      <vt:lpstr>Message Passing – Simulation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143</cp:revision>
  <dcterms:created xsi:type="dcterms:W3CDTF">2020-12-01T00:00:06Z</dcterms:created>
  <dcterms:modified xsi:type="dcterms:W3CDTF">2021-11-16T10:53:06Z</dcterms:modified>
</cp:coreProperties>
</file>